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2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8381-C2B6-459E-9ABF-0C378D61F62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246F-EA53-40E5-9267-267085A3F1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8381-C2B6-459E-9ABF-0C378D61F62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246F-EA53-40E5-9267-267085A3F1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8381-C2B6-459E-9ABF-0C378D61F62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246F-EA53-40E5-9267-267085A3F1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8381-C2B6-459E-9ABF-0C378D61F62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246F-EA53-40E5-9267-267085A3F1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8381-C2B6-459E-9ABF-0C378D61F62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246F-EA53-40E5-9267-267085A3F1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8381-C2B6-459E-9ABF-0C378D61F62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246F-EA53-40E5-9267-267085A3F1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8381-C2B6-459E-9ABF-0C378D61F62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246F-EA53-40E5-9267-267085A3F1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8381-C2B6-459E-9ABF-0C378D61F62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246F-EA53-40E5-9267-267085A3F1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8381-C2B6-459E-9ABF-0C378D61F62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246F-EA53-40E5-9267-267085A3F1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8381-C2B6-459E-9ABF-0C378D61F62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246F-EA53-40E5-9267-267085A3F1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28381-C2B6-459E-9ABF-0C378D61F62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246F-EA53-40E5-9267-267085A3F1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28381-C2B6-459E-9ABF-0C378D61F623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2246F-EA53-40E5-9267-267085A3F1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/>
              <a:t>Көбіктің сипаттамалары. Көбіктерді алу әдістері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kk-KZ" b="1" dirty="0"/>
              <a:t>Көбіктің сипаттамалары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669979"/>
          </a:xfrm>
        </p:spPr>
        <p:txBody>
          <a:bodyPr>
            <a:normAutofit fontScale="32500" lnSpcReduction="20000"/>
          </a:bodyPr>
          <a:lstStyle/>
          <a:p>
            <a:r>
              <a:rPr lang="kk-KZ" sz="5100" dirty="0"/>
              <a:t>Ерiтiндiнiң </a:t>
            </a:r>
            <a:r>
              <a:rPr lang="kk-KZ" sz="5100" b="1" dirty="0"/>
              <a:t>көбiк түзгiш қасиетi (көбiктенуi</a:t>
            </a:r>
            <a:r>
              <a:rPr lang="kk-KZ" sz="5100" b="1" dirty="0" smtClean="0"/>
              <a:t>)</a:t>
            </a:r>
            <a:endParaRPr lang="en-US" sz="5100" b="1" dirty="0" smtClean="0"/>
          </a:p>
          <a:p>
            <a:r>
              <a:rPr lang="kk-KZ" sz="5100" b="1" dirty="0"/>
              <a:t>Көбiктiң еселiлiгi (</a:t>
            </a:r>
            <a:r>
              <a:rPr lang="kk-KZ" sz="5100" i="1" dirty="0"/>
              <a:t>К</a:t>
            </a:r>
            <a:r>
              <a:rPr lang="kk-KZ" sz="5100" b="1" dirty="0" smtClean="0"/>
              <a:t>)</a:t>
            </a:r>
            <a:r>
              <a:rPr lang="kk-KZ" sz="5100" dirty="0" smtClean="0"/>
              <a:t>:</a:t>
            </a:r>
            <a:endParaRPr lang="en-US" sz="5100" dirty="0" smtClean="0"/>
          </a:p>
          <a:p>
            <a:endParaRPr lang="en-US" sz="5100" dirty="0"/>
          </a:p>
          <a:p>
            <a:endParaRPr lang="en-US" sz="5100" dirty="0" smtClean="0"/>
          </a:p>
          <a:p>
            <a:endParaRPr lang="en-US" sz="5100" b="1" dirty="0" smtClean="0"/>
          </a:p>
          <a:p>
            <a:endParaRPr lang="en-US" sz="5100" b="1" dirty="0"/>
          </a:p>
          <a:p>
            <a:endParaRPr lang="en-US" sz="5100" b="1" dirty="0" smtClean="0"/>
          </a:p>
          <a:p>
            <a:endParaRPr lang="en-US" sz="5100" b="1" dirty="0"/>
          </a:p>
          <a:p>
            <a:endParaRPr lang="en-US" sz="5100" b="1" dirty="0" smtClean="0"/>
          </a:p>
          <a:p>
            <a:endParaRPr lang="en-US" sz="5100" b="1" dirty="0"/>
          </a:p>
          <a:p>
            <a:endParaRPr lang="en-US" sz="5100" b="1" dirty="0" smtClean="0"/>
          </a:p>
          <a:p>
            <a:r>
              <a:rPr lang="kk-KZ" sz="5100" b="1" dirty="0" smtClean="0"/>
              <a:t>Көбiктiң дисперсиялылығы</a:t>
            </a:r>
            <a:endParaRPr lang="ru-RU" sz="5100" dirty="0"/>
          </a:p>
          <a:p>
            <a:r>
              <a:rPr lang="kk-KZ" sz="5100" b="1" dirty="0"/>
              <a:t>Көбiктiң </a:t>
            </a:r>
            <a:r>
              <a:rPr lang="kk-KZ" sz="5100" b="1" dirty="0" smtClean="0"/>
              <a:t>тұрақтылығы</a:t>
            </a:r>
            <a:endParaRPr lang="ru-RU" sz="5100" dirty="0"/>
          </a:p>
          <a:p>
            <a:r>
              <a:rPr lang="kk-KZ" sz="5100" b="1" dirty="0" smtClean="0"/>
              <a:t>Көбiк </a:t>
            </a:r>
            <a:r>
              <a:rPr lang="kk-KZ" sz="5100" b="1" dirty="0"/>
              <a:t>ығысу кернеуiнiң шектеулi </a:t>
            </a:r>
            <a:r>
              <a:rPr lang="kk-KZ" sz="5100" b="1" dirty="0" smtClean="0"/>
              <a:t>мәнi</a:t>
            </a:r>
            <a:endParaRPr lang="ru-RU" sz="5100" dirty="0"/>
          </a:p>
          <a:p>
            <a:r>
              <a:rPr lang="kk-KZ" sz="5100" b="1" dirty="0"/>
              <a:t>Көбiктiң тұтқырлығы</a:t>
            </a:r>
            <a:r>
              <a:rPr lang="kk-KZ" sz="5100" dirty="0"/>
              <a:t>  </a:t>
            </a:r>
            <a:endParaRPr lang="ru-RU" sz="5100" dirty="0"/>
          </a:p>
          <a:p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899592" y="2276872"/>
          <a:ext cx="3150493" cy="856713"/>
        </p:xfrm>
        <a:graphic>
          <a:graphicData uri="http://schemas.openxmlformats.org/presentationml/2006/ole">
            <p:oleObj spid="_x0000_s1025" name="Формула" r:id="rId3" imgW="1612800" imgH="431640" progId="Equation.3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899592" y="3140968"/>
          <a:ext cx="3312368" cy="909277"/>
        </p:xfrm>
        <a:graphic>
          <a:graphicData uri="http://schemas.openxmlformats.org/presentationml/2006/ole">
            <p:oleObj spid="_x0000_s1029" name="Формула" r:id="rId4" imgW="16128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kk-KZ" b="1" dirty="0" smtClean="0"/>
              <a:t>Көбіктерді </a:t>
            </a:r>
            <a:r>
              <a:rPr lang="kk-KZ" b="1" dirty="0"/>
              <a:t>алу әдістері</a:t>
            </a:r>
            <a:r>
              <a:rPr lang="ru-RU" dirty="0"/>
              <a:t/>
            </a:r>
            <a:br>
              <a:rPr lang="ru-RU" dirty="0"/>
            </a:br>
            <a:r>
              <a:rPr lang="kk-KZ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Көбiктi, кез келген дисперстi жүйе тәрiздi, екi түрлi жолмен алуға болады: газдың өте майда (микроскопиялық) бөлшектерiн бiрiктiрiп үлкейту арқылы </a:t>
            </a:r>
            <a:r>
              <a:rPr lang="kk-KZ" i="1" dirty="0"/>
              <a:t>(конденсациялық әдici) </a:t>
            </a:r>
            <a:r>
              <a:rPr lang="kk-KZ" dirty="0"/>
              <a:t> немесе оның үлкен бөлшектерiн, керiсiнше, майдалау </a:t>
            </a:r>
            <a:r>
              <a:rPr lang="kk-KZ" i="1" dirty="0"/>
              <a:t>(дисперсиялау әдici).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Конденсациялық әдiсiн үш түрлi жолмен жүргiзуге болады: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k-KZ" dirty="0" smtClean="0"/>
              <a:t>-</a:t>
            </a:r>
            <a:r>
              <a:rPr lang="kk-KZ" dirty="0"/>
              <a:t>жүйенiң физикалық күйiнiң параметрлерiн өзгерту арқылы, мысалы, ерiтiндiдегi қысымды төмендету немесе оның температурасын арттыру арқылы және ерiтiндiге ондағы газдардың epiгiштiгiн нашарлататын заттарды қосу арқылы; </a:t>
            </a:r>
            <a:endParaRPr lang="ru-RU" dirty="0"/>
          </a:p>
          <a:p>
            <a:r>
              <a:rPr lang="kk-KZ" dirty="0"/>
              <a:t>     -химиялық реакциялар нәтижесiнде (олардың iшiнде негiзгiлерi — соданың қышқылмен, сутек асқын тотығының калий перманганатымен әрекеттесуi, аммоний карбонатының айрылу реакциялары), бұл кездерде СО</a:t>
            </a:r>
            <a:r>
              <a:rPr lang="kk-KZ" baseline="-25000" dirty="0"/>
              <a:t>2</a:t>
            </a:r>
            <a:r>
              <a:rPr lang="kk-KZ" b="1" dirty="0"/>
              <a:t>, </a:t>
            </a:r>
            <a:r>
              <a:rPr lang="kk-KZ" dirty="0"/>
              <a:t>не О</a:t>
            </a:r>
            <a:r>
              <a:rPr lang="kk-KZ" baseline="-25000" dirty="0"/>
              <a:t>2</a:t>
            </a:r>
            <a:r>
              <a:rPr lang="kk-KZ" dirty="0"/>
              <a:t> бөлiнедi де, көбiктену процесiне әкелiп соғады:</a:t>
            </a:r>
            <a:endParaRPr lang="ru-RU" dirty="0"/>
          </a:p>
          <a:p>
            <a:r>
              <a:rPr lang="kk-KZ" dirty="0"/>
              <a:t> </a:t>
            </a:r>
            <a:r>
              <a:rPr lang="kk-KZ" dirty="0" smtClean="0"/>
              <a:t>NaHCO</a:t>
            </a:r>
            <a:r>
              <a:rPr lang="kk-KZ" baseline="-25000" dirty="0" smtClean="0"/>
              <a:t>3</a:t>
            </a:r>
            <a:r>
              <a:rPr lang="kk-KZ" dirty="0" smtClean="0"/>
              <a:t>+HCl</a:t>
            </a:r>
            <a:r>
              <a:rPr lang="ru-RU" dirty="0">
                <a:sym typeface="Symbol"/>
              </a:rPr>
              <a:t></a:t>
            </a:r>
            <a:r>
              <a:rPr lang="kk-KZ" dirty="0"/>
              <a:t>NaCl+H</a:t>
            </a:r>
            <a:r>
              <a:rPr lang="kk-KZ" baseline="-25000" dirty="0"/>
              <a:t>2</a:t>
            </a:r>
            <a:r>
              <a:rPr lang="kk-KZ" dirty="0"/>
              <a:t>O+CO</a:t>
            </a:r>
            <a:r>
              <a:rPr lang="kk-KZ" baseline="-25000" dirty="0"/>
              <a:t>2</a:t>
            </a:r>
            <a:r>
              <a:rPr lang="kk-KZ" dirty="0"/>
              <a:t>↑</a:t>
            </a:r>
            <a:endParaRPr lang="ru-RU" dirty="0"/>
          </a:p>
          <a:p>
            <a:r>
              <a:rPr lang="kk-KZ" dirty="0"/>
              <a:t>2KMnO</a:t>
            </a:r>
            <a:r>
              <a:rPr lang="kk-KZ" baseline="-25000" dirty="0"/>
              <a:t>4</a:t>
            </a:r>
            <a:r>
              <a:rPr lang="kk-KZ" dirty="0"/>
              <a:t>+H</a:t>
            </a:r>
            <a:r>
              <a:rPr lang="kk-KZ" baseline="-25000" dirty="0"/>
              <a:t>2</a:t>
            </a:r>
            <a:r>
              <a:rPr lang="kk-KZ" dirty="0"/>
              <a:t>O</a:t>
            </a:r>
            <a:r>
              <a:rPr lang="kk-KZ" baseline="-25000" dirty="0"/>
              <a:t>2</a:t>
            </a:r>
            <a:r>
              <a:rPr lang="kk-KZ" dirty="0"/>
              <a:t>+3H</a:t>
            </a:r>
            <a:r>
              <a:rPr lang="kk-KZ" baseline="-25000" dirty="0"/>
              <a:t>2</a:t>
            </a:r>
            <a:r>
              <a:rPr lang="kk-KZ" dirty="0"/>
              <a:t>SO</a:t>
            </a:r>
            <a:r>
              <a:rPr lang="kk-KZ" baseline="-25000" dirty="0"/>
              <a:t>4</a:t>
            </a:r>
            <a:r>
              <a:rPr lang="ru-RU" dirty="0">
                <a:sym typeface="Symbol"/>
              </a:rPr>
              <a:t></a:t>
            </a:r>
            <a:r>
              <a:rPr lang="kk-KZ" dirty="0"/>
              <a:t>2MnSO</a:t>
            </a:r>
            <a:r>
              <a:rPr lang="kk-KZ" baseline="-25000" dirty="0"/>
              <a:t>4</a:t>
            </a:r>
            <a:r>
              <a:rPr lang="kk-KZ" dirty="0"/>
              <a:t>+K</a:t>
            </a:r>
            <a:r>
              <a:rPr lang="kk-KZ" baseline="-25000" dirty="0"/>
              <a:t>2</a:t>
            </a:r>
            <a:r>
              <a:rPr lang="kk-KZ" dirty="0"/>
              <a:t>SO</a:t>
            </a:r>
            <a:r>
              <a:rPr lang="kk-KZ" baseline="-25000" dirty="0"/>
              <a:t>4</a:t>
            </a:r>
            <a:r>
              <a:rPr lang="kk-KZ" dirty="0"/>
              <a:t>+4H</a:t>
            </a:r>
            <a:r>
              <a:rPr lang="kk-KZ" baseline="-25000" dirty="0"/>
              <a:t>2</a:t>
            </a:r>
            <a:r>
              <a:rPr lang="kk-KZ" dirty="0"/>
              <a:t>O+3O</a:t>
            </a:r>
            <a:r>
              <a:rPr lang="kk-KZ" baseline="-25000" dirty="0"/>
              <a:t>2</a:t>
            </a:r>
            <a:r>
              <a:rPr lang="kk-KZ" dirty="0"/>
              <a:t>↑</a:t>
            </a:r>
            <a:endParaRPr lang="ru-RU" dirty="0"/>
          </a:p>
          <a:p>
            <a:r>
              <a:rPr lang="kk-KZ" dirty="0"/>
              <a:t>(NH</a:t>
            </a:r>
            <a:r>
              <a:rPr lang="kk-KZ" baseline="-25000" dirty="0"/>
              <a:t>4</a:t>
            </a:r>
            <a:r>
              <a:rPr lang="kk-KZ" dirty="0"/>
              <a:t>)</a:t>
            </a:r>
            <a:r>
              <a:rPr lang="kk-KZ" baseline="-25000" dirty="0"/>
              <a:t>2</a:t>
            </a:r>
            <a:r>
              <a:rPr lang="kk-KZ" dirty="0"/>
              <a:t>CO</a:t>
            </a:r>
            <a:r>
              <a:rPr lang="kk-KZ" baseline="-25000" dirty="0"/>
              <a:t>3</a:t>
            </a:r>
            <a:r>
              <a:rPr lang="ru-RU" dirty="0">
                <a:sym typeface="Symbol"/>
              </a:rPr>
              <a:t></a:t>
            </a:r>
            <a:r>
              <a:rPr lang="kk-KZ" dirty="0"/>
              <a:t>2NH</a:t>
            </a:r>
            <a:r>
              <a:rPr lang="kk-KZ" baseline="-25000" dirty="0"/>
              <a:t>3</a:t>
            </a:r>
            <a:r>
              <a:rPr lang="kk-KZ" dirty="0"/>
              <a:t>+CO</a:t>
            </a:r>
            <a:r>
              <a:rPr lang="kk-KZ" baseline="-25000" dirty="0"/>
              <a:t>2</a:t>
            </a:r>
            <a:r>
              <a:rPr lang="kk-KZ" dirty="0"/>
              <a:t>↑+H</a:t>
            </a:r>
            <a:r>
              <a:rPr lang="kk-KZ" baseline="-25000" dirty="0"/>
              <a:t>2</a:t>
            </a:r>
            <a:r>
              <a:rPr lang="kk-KZ" dirty="0"/>
              <a:t>O</a:t>
            </a:r>
            <a:endParaRPr lang="ru-RU" dirty="0"/>
          </a:p>
          <a:p>
            <a:r>
              <a:rPr lang="kk-KZ" dirty="0"/>
              <a:t>-газдар, өсiресе СО</a:t>
            </a:r>
            <a:r>
              <a:rPr lang="kk-KZ" baseline="-25000" dirty="0"/>
              <a:t>2</a:t>
            </a:r>
            <a:r>
              <a:rPr lang="kk-KZ" dirty="0"/>
              <a:t> бөлiне жүретiн микробиологиялық  процестердi қолдану.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dirty="0" smtClean="0"/>
              <a:t/>
            </a:r>
            <a:br>
              <a:rPr lang="kk-KZ" sz="3600" dirty="0" smtClean="0"/>
            </a:br>
            <a:r>
              <a:rPr lang="kk-KZ" sz="3600" dirty="0" smtClean="0"/>
              <a:t>Дисперсиялық </a:t>
            </a:r>
            <a:r>
              <a:rPr lang="kk-KZ" sz="3600" dirty="0"/>
              <a:t>әдiспен көбiк алу үшiн төмендегi принциптер пайдаланылады: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k-KZ" dirty="0"/>
              <a:t>-аэрациялық және барботажды қондырғылардағы сұйықтар арқылы, көбiк түзгiш затпен өнделген торлы көбiкгенераторлардағы сұйықтар арқылы газ жiберу;</a:t>
            </a:r>
            <a:endParaRPr lang="ru-RU" dirty="0"/>
          </a:p>
          <a:p>
            <a:r>
              <a:rPr lang="kk-KZ" dirty="0"/>
              <a:t>-қозғалмалы қондырғылардың сұйыққа әсерi (ерiтiндiлердi жылдам араластырғыш технологиялық аппараттар) арқылы;</a:t>
            </a:r>
            <a:endParaRPr lang="ru-RU" dirty="0"/>
          </a:p>
          <a:p>
            <a:r>
              <a:rPr lang="kk-KZ" dirty="0"/>
              <a:t>-көбiкгенераторларда ерiтiндi ағысын ауамен эжектерлеу (французша: ejection – лақтыру).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Өрт сөндiруде қолданылатын  ауа-көбiкгенератордың схемасы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16832"/>
            <a:ext cx="5832648" cy="35283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Торлы көбiкгенератордың схемасы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16832"/>
            <a:ext cx="3240360" cy="4032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600" smtClean="0"/>
              <a:t/>
            </a:r>
            <a:br>
              <a:rPr lang="kk-KZ" sz="3600" smtClean="0"/>
            </a:br>
            <a:r>
              <a:rPr lang="kk-KZ" sz="3600" smtClean="0"/>
              <a:t>Көбік </a:t>
            </a:r>
            <a:r>
              <a:rPr lang="kk-KZ" sz="3600" dirty="0" smtClean="0"/>
              <a:t>жүесін сипаттайтын негізгі қасиеттерді бөліп көрсетуге болады: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k-KZ" dirty="0" smtClean="0"/>
              <a:t>1</a:t>
            </a:r>
            <a:r>
              <a:rPr lang="kk-KZ" dirty="0"/>
              <a:t>. Жеке қабыршақтың қасиеті. Қабыршақтың өмір сүру уақыты оның бетінің ауданына кері пропорционал екенін сонау Плато дәлелдеген. Сондықтан, әр түрлі БАЗ-дың көбіктүзгіштігін салыстыру үшін, бірдей беттік аудандағы жеке қабыршақтың өмір сүру уақытын бағалау керек.</a:t>
            </a:r>
            <a:endParaRPr lang="ru-RU" dirty="0"/>
          </a:p>
          <a:p>
            <a:r>
              <a:rPr lang="kk-KZ" dirty="0"/>
              <a:t>2. Ерітіндінің көбік түзгіштік қасиеті (көбіктенуі) - бұл белгілі бір уақыт ішінде, белгілі жағдайда ерітіндінің тұрақты мөлшерінен түзілетін көбіктің көлемі (мл-мен алынған) немесе көбік бағанасының биіктігі (мм-мен алынған).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269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Microsoft Equation 3.0</vt:lpstr>
      <vt:lpstr>Көбіктің сипаттамалары. Көбіктерді алу әдістері</vt:lpstr>
      <vt:lpstr> Көбіктің сипаттамалары</vt:lpstr>
      <vt:lpstr>  Көбіктерді алу әдістері   </vt:lpstr>
      <vt:lpstr> Конденсациялық әдiсiн үш түрлi жолмен жүргiзуге болады: </vt:lpstr>
      <vt:lpstr> Дисперсиялық әдiспен көбiк алу үшiн төмендегi принциптер пайдаланылады:  </vt:lpstr>
      <vt:lpstr>Өрт сөндiруде қолданылатын  ауа-көбiкгенератордың схемасы</vt:lpstr>
      <vt:lpstr>Торлы көбiкгенератордың схемасы</vt:lpstr>
      <vt:lpstr> Көбік жүесін сипаттайтын негізгі қасиеттерді бөліп көрсетуге болады: 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Көбіктің сипаттамалары. Көбіктерді алу әдістері</dc:title>
  <dc:creator>Admin</dc:creator>
  <cp:lastModifiedBy>Admin</cp:lastModifiedBy>
  <cp:revision>2</cp:revision>
  <dcterms:created xsi:type="dcterms:W3CDTF">2021-09-08T04:06:48Z</dcterms:created>
  <dcterms:modified xsi:type="dcterms:W3CDTF">2021-09-08T04:20:48Z</dcterms:modified>
</cp:coreProperties>
</file>